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90.png" ContentType="image/png"/>
  <Override PartName="/ppt/media/image81.png" ContentType="image/png"/>
  <Override PartName="/ppt/media/image80.png" ContentType="image/png"/>
  <Override PartName="/ppt/media/image16.png" ContentType="image/png"/>
  <Override PartName="/ppt/media/image27.jpeg" ContentType="image/jpeg"/>
  <Override PartName="/ppt/media/image25.jpeg" ContentType="image/jpeg"/>
  <Override PartName="/ppt/media/image79.png" ContentType="image/png"/>
  <Override PartName="/ppt/media/image23.jpeg" ContentType="image/jpeg"/>
  <Override PartName="/ppt/media/image85.png" ContentType="image/png"/>
  <Override PartName="/ppt/media/image4.png" ContentType="image/png"/>
  <Override PartName="/ppt/media/image12.png" ContentType="image/png"/>
  <Override PartName="/ppt/media/image37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84.png" ContentType="image/png"/>
  <Override PartName="/ppt/media/image3.png" ContentType="image/png"/>
  <Override PartName="/ppt/media/image82.png" ContentType="image/png"/>
  <Override PartName="/ppt/media/image1.png" ContentType="image/png"/>
  <Override PartName="/ppt/media/image83.png" ContentType="image/png"/>
  <Override PartName="/ppt/media/image2.png" ContentType="image/png"/>
  <Override PartName="/ppt/media/image88.png" ContentType="image/png"/>
  <Override PartName="/ppt/media/image19.jpeg" ContentType="image/jpeg"/>
  <Override PartName="/ppt/media/image7.png" ContentType="image/png"/>
  <Override PartName="/ppt/media/image62.png" ContentType="image/png"/>
  <Override PartName="/ppt/media/image89.png" ContentType="image/png"/>
  <Override PartName="/ppt/media/image24.jpeg" ContentType="image/jpeg"/>
  <Override PartName="/ppt/media/image8.png" ContentType="image/png"/>
  <Override PartName="/ppt/media/image63.png" ContentType="image/png"/>
  <Override PartName="/ppt/media/image9.png" ContentType="image/png"/>
  <Override PartName="/ppt/media/image64.png" ContentType="image/png"/>
  <Override PartName="/ppt/media/image36.png" ContentType="image/png"/>
  <Override PartName="/ppt/media/image11.png" ContentType="image/png"/>
  <Override PartName="/ppt/media/image35.png" ContentType="image/png"/>
  <Override PartName="/ppt/media/image10.png" ContentType="image/png"/>
  <Override PartName="/ppt/media/image34.png" ContentType="image/png"/>
  <Override PartName="/ppt/media/image21.jpeg" ContentType="image/jpeg"/>
  <Override PartName="/ppt/media/image59.png" ContentType="image/png"/>
  <Override PartName="/ppt/media/image33.png" ContentType="image/png"/>
  <Override PartName="/ppt/media/image58.png" ContentType="image/png"/>
  <Override PartName="/ppt/media/image32.png" ContentType="image/png"/>
  <Override PartName="/ppt/media/image57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26.jpeg" ContentType="image/jpeg"/>
  <Override PartName="/ppt/media/image18.png" ContentType="image/png"/>
  <Override PartName="/ppt/media/image17.png" ContentType="image/png"/>
  <Override PartName="/ppt/media/image15.png" ContentType="image/png"/>
  <Override PartName="/ppt/media/image13.png" ContentType="image/png"/>
  <Override PartName="/ppt/media/image28.jpeg" ContentType="image/jpeg"/>
  <Override PartName="/ppt/media/image38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22.jpeg" ContentType="image/jpeg"/>
  <Override PartName="/ppt/media/image69.png" ContentType="image/png"/>
  <Override PartName="/ppt/media/image45.png" ContentType="image/png"/>
  <Override PartName="/ppt/media/image46.png" ContentType="image/png"/>
  <Override PartName="/ppt/media/image47.png" ContentType="image/png"/>
  <Override PartName="/ppt/media/image29.jpeg" ContentType="image/jpeg"/>
  <Override PartName="/ppt/media/image48.png" ContentType="image/png"/>
  <Override PartName="/ppt/media/image20.jpeg" ContentType="image/jpeg"/>
  <Override PartName="/ppt/media/image4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54.xml" ContentType="application/vnd.openxmlformats-officedocument.presentationml.slide+xml"/>
  <Override PartName="/ppt/slides/slide53.xml" ContentType="application/vnd.openxmlformats-officedocument.presentationml.slide+xml"/>
  <Override PartName="/ppt/slides/slide52.xml" ContentType="application/vnd.openxmlformats-officedocument.presentationml.slide+xml"/>
  <Override PartName="/ppt/slides/slide51.xml" ContentType="application/vnd.openxmlformats-officedocument.presentationml.slide+xml"/>
  <Override PartName="/ppt/slides/slide50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46.xml" ContentType="application/vnd.openxmlformats-officedocument.presentationml.slide+xml"/>
  <Override PartName="/ppt/slides/slide21.xml" ContentType="application/vnd.openxmlformats-officedocument.presentationml.slide+xml"/>
  <Override PartName="/ppt/slides/slide47.xml" ContentType="application/vnd.openxmlformats-officedocument.presentationml.slide+xml"/>
  <Override PartName="/ppt/slides/slide22.xml" ContentType="application/vnd.openxmlformats-officedocument.presentationml.slide+xml"/>
  <Override PartName="/ppt/slides/slide48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slides/slide30.xml" ContentType="application/vnd.openxmlformats-officedocument.presentationml.slide+xml"/>
  <Override PartName="/ppt/slides/slide56.xml" ContentType="application/vnd.openxmlformats-officedocument.presentationml.slide+xml"/>
  <Override PartName="/ppt/slides/slide31.xml" ContentType="application/vnd.openxmlformats-officedocument.presentationml.slide+xml"/>
  <Override PartName="/ppt/slides/slide57.xml" ContentType="application/vnd.openxmlformats-officedocument.presentationml.slide+xml"/>
  <Override PartName="/ppt/slides/slide32.xml" ContentType="application/vnd.openxmlformats-officedocument.presentationml.slide+xml"/>
  <Override PartName="/ppt/slides/slide58.xml" ContentType="application/vnd.openxmlformats-officedocument.presentationml.slide+xml"/>
  <Override PartName="/ppt/slides/slide33.xml" ContentType="application/vnd.openxmlformats-officedocument.presentationml.slide+xml"/>
  <Override PartName="/ppt/slides/slide59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51.xml.rels" ContentType="application/vnd.openxmlformats-package.relationships+xml"/>
  <Override PartName="/ppt/slides/_rels/slide50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59.xml.rels" ContentType="application/vnd.openxmlformats-package.relationships+xml"/>
  <Override PartName="/ppt/slides/_rels/slide12.xml.rels" ContentType="application/vnd.openxmlformats-package.relationships+xml"/>
  <Override PartName="/ppt/slides/_rels/slide58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46.xml.rels" ContentType="application/vnd.openxmlformats-package.relationships+xml"/>
  <Override PartName="/ppt/slides/_rels/slide18.xml.rels" ContentType="application/vnd.openxmlformats-package.relationships+xml"/>
  <Override PartName="/ppt/slides/_rels/slide47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<Relationship Id="rId35" Type="http://schemas.openxmlformats.org/officeDocument/2006/relationships/slide" Target="slides/slide31.xml"/><Relationship Id="rId36" Type="http://schemas.openxmlformats.org/officeDocument/2006/relationships/slide" Target="slides/slide32.xml"/><Relationship Id="rId37" Type="http://schemas.openxmlformats.org/officeDocument/2006/relationships/slide" Target="slides/slide33.xml"/><Relationship Id="rId38" Type="http://schemas.openxmlformats.org/officeDocument/2006/relationships/slide" Target="slides/slide34.xml"/><Relationship Id="rId39" Type="http://schemas.openxmlformats.org/officeDocument/2006/relationships/slide" Target="slides/slide35.xml"/><Relationship Id="rId40" Type="http://schemas.openxmlformats.org/officeDocument/2006/relationships/slide" Target="slides/slide36.xml"/><Relationship Id="rId41" Type="http://schemas.openxmlformats.org/officeDocument/2006/relationships/slide" Target="slides/slide37.xml"/><Relationship Id="rId42" Type="http://schemas.openxmlformats.org/officeDocument/2006/relationships/slide" Target="slides/slide38.xml"/><Relationship Id="rId43" Type="http://schemas.openxmlformats.org/officeDocument/2006/relationships/slide" Target="slides/slide39.xml"/><Relationship Id="rId44" Type="http://schemas.openxmlformats.org/officeDocument/2006/relationships/slide" Target="slides/slide40.xml"/><Relationship Id="rId45" Type="http://schemas.openxmlformats.org/officeDocument/2006/relationships/slide" Target="slides/slide41.xml"/><Relationship Id="rId46" Type="http://schemas.openxmlformats.org/officeDocument/2006/relationships/slide" Target="slides/slide42.xml"/><Relationship Id="rId47" Type="http://schemas.openxmlformats.org/officeDocument/2006/relationships/slide" Target="slides/slide43.xml"/><Relationship Id="rId48" Type="http://schemas.openxmlformats.org/officeDocument/2006/relationships/slide" Target="slides/slide44.xml"/><Relationship Id="rId49" Type="http://schemas.openxmlformats.org/officeDocument/2006/relationships/slide" Target="slides/slide45.xml"/><Relationship Id="rId50" Type="http://schemas.openxmlformats.org/officeDocument/2006/relationships/slide" Target="slides/slide46.xml"/><Relationship Id="rId51" Type="http://schemas.openxmlformats.org/officeDocument/2006/relationships/slide" Target="slides/slide47.xml"/><Relationship Id="rId52" Type="http://schemas.openxmlformats.org/officeDocument/2006/relationships/slide" Target="slides/slide48.xml"/><Relationship Id="rId53" Type="http://schemas.openxmlformats.org/officeDocument/2006/relationships/slide" Target="slides/slide49.xml"/><Relationship Id="rId54" Type="http://schemas.openxmlformats.org/officeDocument/2006/relationships/slide" Target="slides/slide50.xml"/><Relationship Id="rId55" Type="http://schemas.openxmlformats.org/officeDocument/2006/relationships/slide" Target="slides/slide51.xml"/><Relationship Id="rId56" Type="http://schemas.openxmlformats.org/officeDocument/2006/relationships/slide" Target="slides/slide52.xml"/><Relationship Id="rId57" Type="http://schemas.openxmlformats.org/officeDocument/2006/relationships/slide" Target="slides/slide53.xml"/><Relationship Id="rId58" Type="http://schemas.openxmlformats.org/officeDocument/2006/relationships/slide" Target="slides/slide54.xml"/><Relationship Id="rId59" Type="http://schemas.openxmlformats.org/officeDocument/2006/relationships/slide" Target="slides/slide55.xml"/><Relationship Id="rId60" Type="http://schemas.openxmlformats.org/officeDocument/2006/relationships/slide" Target="slides/slide56.xml"/><Relationship Id="rId61" Type="http://schemas.openxmlformats.org/officeDocument/2006/relationships/slide" Target="slides/slide57.xml"/><Relationship Id="rId62" Type="http://schemas.openxmlformats.org/officeDocument/2006/relationships/slide" Target="slides/slide58.xml"/><Relationship Id="rId63" Type="http://schemas.openxmlformats.org/officeDocument/2006/relationships/slide" Target="slides/slide5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AR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s-AR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slideLayout" Target="../slideLayouts/slideLayout1.xml"/><Relationship Id="rId9" Type="http://schemas.openxmlformats.org/officeDocument/2006/relationships/slideLayout" Target="../slideLayouts/slideLayout2.xml"/><Relationship Id="rId10" Type="http://schemas.openxmlformats.org/officeDocument/2006/relationships/slideLayout" Target="../slideLayouts/slideLayout3.xml"/><Relationship Id="rId11" Type="http://schemas.openxmlformats.org/officeDocument/2006/relationships/slideLayout" Target="../slideLayouts/slideLayout4.xml"/><Relationship Id="rId12" Type="http://schemas.openxmlformats.org/officeDocument/2006/relationships/slideLayout" Target="../slideLayouts/slideLayout5.xml"/><Relationship Id="rId13" Type="http://schemas.openxmlformats.org/officeDocument/2006/relationships/slideLayout" Target="../slideLayouts/slideLayout6.xml"/><Relationship Id="rId14" Type="http://schemas.openxmlformats.org/officeDocument/2006/relationships/slideLayout" Target="../slideLayouts/slideLayout7.xml"/><Relationship Id="rId15" Type="http://schemas.openxmlformats.org/officeDocument/2006/relationships/slideLayout" Target="../slideLayouts/slideLayout8.xml"/><Relationship Id="rId16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0.xml"/><Relationship Id="rId18" Type="http://schemas.openxmlformats.org/officeDocument/2006/relationships/slideLayout" Target="../slideLayouts/slideLayout11.xml"/><Relationship Id="rId19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3.xml"/><Relationship Id="rId9" Type="http://schemas.openxmlformats.org/officeDocument/2006/relationships/slideLayout" Target="../slideLayouts/slideLayout14.xml"/><Relationship Id="rId1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16.xml"/><Relationship Id="rId12" Type="http://schemas.openxmlformats.org/officeDocument/2006/relationships/slideLayout" Target="../slideLayouts/slideLayout17.xml"/><Relationship Id="rId13" Type="http://schemas.openxmlformats.org/officeDocument/2006/relationships/slideLayout" Target="../slideLayouts/slideLayout18.xml"/><Relationship Id="rId14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21.xml"/><Relationship Id="rId17" Type="http://schemas.openxmlformats.org/officeDocument/2006/relationships/slideLayout" Target="../slideLayouts/slideLayout22.xml"/><Relationship Id="rId18" Type="http://schemas.openxmlformats.org/officeDocument/2006/relationships/slideLayout" Target="../slideLayouts/slideLayout23.xml"/><Relationship Id="rId19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2.xml"/><Relationship Id="rId16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5.xml"/><Relationship Id="rId19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noFill/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6" name="Imagen 10" descr=""/>
          <p:cNvPicPr/>
          <p:nvPr/>
        </p:nvPicPr>
        <p:blipFill>
          <a:blip r:embed="rId7"/>
          <a:stretch/>
        </p:blipFill>
        <p:spPr>
          <a:xfrm>
            <a:off x="10102320" y="72000"/>
            <a:ext cx="1992600" cy="1014480"/>
          </a:xfrm>
          <a:prstGeom prst="rect">
            <a:avLst/>
          </a:prstGeom>
          <a:ln>
            <a:noFill/>
          </a:ln>
        </p:spPr>
      </p:pic>
      <p:sp>
        <p:nvSpPr>
          <p:cNvPr id="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esquema del texto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8"/>
    <p:sldLayoutId id="2147483650" r:id="rId9"/>
    <p:sldLayoutId id="2147483651" r:id="rId10"/>
    <p:sldLayoutId id="2147483652" r:id="rId11"/>
    <p:sldLayoutId id="2147483653" r:id="rId12"/>
    <p:sldLayoutId id="2147483654" r:id="rId13"/>
    <p:sldLayoutId id="2147483655" r:id="rId14"/>
    <p:sldLayoutId id="2147483656" r:id="rId15"/>
    <p:sldLayoutId id="2147483657" r:id="rId16"/>
    <p:sldLayoutId id="2147483658" r:id="rId17"/>
    <p:sldLayoutId id="2147483659" r:id="rId18"/>
    <p:sldLayoutId id="2147483660" r:id="rId19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noFill/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51" name="Imagen 58" descr=""/>
          <p:cNvPicPr/>
          <p:nvPr/>
        </p:nvPicPr>
        <p:blipFill>
          <a:blip r:embed="rId7"/>
          <a:stretch/>
        </p:blipFill>
        <p:spPr>
          <a:xfrm>
            <a:off x="10102320" y="72360"/>
            <a:ext cx="1992600" cy="1014480"/>
          </a:xfrm>
          <a:prstGeom prst="rect">
            <a:avLst/>
          </a:prstGeom>
          <a:ln>
            <a:noFill/>
          </a:ln>
        </p:spPr>
      </p:pic>
      <p:sp>
        <p:nvSpPr>
          <p:cNvPr id="52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esquema del texto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5600" cy="4186800"/>
          </a:xfrm>
          <a:prstGeom prst="rect">
            <a:avLst/>
          </a:prstGeom>
          <a:ln>
            <a:noFill/>
          </a:ln>
        </p:spPr>
      </p:pic>
      <p:pic>
        <p:nvPicPr>
          <p:cNvPr id="9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1000" cy="2364120"/>
          </a:xfrm>
          <a:prstGeom prst="rect">
            <a:avLst/>
          </a:prstGeom>
          <a:ln>
            <a:noFill/>
          </a:ln>
        </p:spPr>
      </p:pic>
      <p:sp>
        <p:nvSpPr>
          <p:cNvPr id="92" name="CustomShape 1"/>
          <p:cNvSpPr/>
          <p:nvPr/>
        </p:nvSpPr>
        <p:spPr>
          <a:xfrm>
            <a:off x="860904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3" name="Picture 8" descr=""/>
          <p:cNvPicPr/>
          <p:nvPr/>
        </p:nvPicPr>
        <p:blipFill>
          <a:blip r:embed="rId5"/>
          <a:srcRect l="0" t="28812" r="0" b="0"/>
          <a:stretch/>
        </p:blipFill>
        <p:spPr>
          <a:xfrm>
            <a:off x="7999560" y="0"/>
            <a:ext cx="1602000" cy="1140120"/>
          </a:xfrm>
          <a:prstGeom prst="rect">
            <a:avLst/>
          </a:prstGeom>
          <a:ln>
            <a:noFill/>
          </a:ln>
        </p:spPr>
      </p:pic>
      <p:pic>
        <p:nvPicPr>
          <p:cNvPr id="94" name="Picture 9" descr=""/>
          <p:cNvPicPr/>
          <p:nvPr/>
        </p:nvPicPr>
        <p:blipFill>
          <a:blip r:embed="rId6"/>
          <a:srcRect l="0" t="0" r="0" b="23333"/>
          <a:stretch/>
        </p:blipFill>
        <p:spPr>
          <a:xfrm>
            <a:off x="8605800" y="6095880"/>
            <a:ext cx="992160" cy="760680"/>
          </a:xfrm>
          <a:prstGeom prst="rect">
            <a:avLst/>
          </a:prstGeom>
          <a:ln>
            <a:noFill/>
          </a:ln>
        </p:spPr>
      </p:pic>
      <p:sp>
        <p:nvSpPr>
          <p:cNvPr id="95" name="CustomShape 2"/>
          <p:cNvSpPr/>
          <p:nvPr/>
        </p:nvSpPr>
        <p:spPr>
          <a:xfrm>
            <a:off x="10437840" y="0"/>
            <a:ext cx="684360" cy="1141560"/>
          </a:xfrm>
          <a:prstGeom prst="rect">
            <a:avLst/>
          </a:prstGeom>
          <a:noFill/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96" name="Imagen 58" descr=""/>
          <p:cNvPicPr/>
          <p:nvPr/>
        </p:nvPicPr>
        <p:blipFill>
          <a:blip r:embed="rId7"/>
          <a:stretch/>
        </p:blipFill>
        <p:spPr>
          <a:xfrm>
            <a:off x="10102320" y="72360"/>
            <a:ext cx="1992600" cy="1014480"/>
          </a:xfrm>
          <a:prstGeom prst="rect">
            <a:avLst/>
          </a:prstGeom>
          <a:ln>
            <a:noFill/>
          </a:ln>
        </p:spPr>
      </p:pic>
      <p:sp>
        <p:nvSpPr>
          <p:cNvPr id="97" name="PlaceHolder 3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AR" sz="4400" spc="-1" strike="noStrike">
                <a:latin typeface="Arial"/>
              </a:rPr>
              <a:t>Pulse para editar el formato del texto de título</a:t>
            </a:r>
            <a:endParaRPr b="0" lang="es-AR" sz="44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3200" spc="-1" strike="noStrike">
                <a:latin typeface="Arial"/>
              </a:rPr>
              <a:t>Pulse para editar el formato de esquema del texto</a:t>
            </a:r>
            <a:endParaRPr b="0" lang="es-AR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800" spc="-1" strike="noStrike">
                <a:latin typeface="Arial"/>
              </a:rPr>
              <a:t>Segundo nivel del esquema</a:t>
            </a:r>
            <a:endParaRPr b="0" lang="es-AR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400" spc="-1" strike="noStrike">
                <a:latin typeface="Arial"/>
              </a:rPr>
              <a:t>Tercer nivel del esquema</a:t>
            </a:r>
            <a:endParaRPr b="0" lang="es-AR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AR" sz="2000" spc="-1" strike="noStrike">
                <a:latin typeface="Arial"/>
              </a:rPr>
              <a:t>Cuarto nivel del esquema</a:t>
            </a:r>
            <a:endParaRPr b="0" lang="es-AR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Quinto nivel del esquema</a:t>
            </a:r>
            <a:endParaRPr b="0" lang="es-AR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Sexto nivel del esquema</a:t>
            </a:r>
            <a:endParaRPr b="0" lang="es-AR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AR" sz="2000" spc="-1" strike="noStrike">
                <a:latin typeface="Arial"/>
              </a:rPr>
              <a:t>Séptimo nivel del esquema</a:t>
            </a:r>
            <a:endParaRPr b="0" lang="es-AR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  <p:sldLayoutId id="2147483686" r:id="rId19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9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image" Target="../media/image41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25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25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25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1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1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71.png"/><Relationship Id="rId2" Type="http://schemas.openxmlformats.org/officeDocument/2006/relationships/slideLayout" Target="../slideLayouts/slideLayout1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72.png"/><Relationship Id="rId2" Type="http://schemas.openxmlformats.org/officeDocument/2006/relationships/image" Target="../media/image73.png"/><Relationship Id="rId3" Type="http://schemas.openxmlformats.org/officeDocument/2006/relationships/slideLayout" Target="../slideLayouts/slideLayout1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74.png"/><Relationship Id="rId2" Type="http://schemas.openxmlformats.org/officeDocument/2006/relationships/slideLayout" Target="../slideLayouts/slideLayout1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3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76.png"/><Relationship Id="rId2" Type="http://schemas.openxmlformats.org/officeDocument/2006/relationships/image" Target="../media/image77.png"/><Relationship Id="rId3" Type="http://schemas.openxmlformats.org/officeDocument/2006/relationships/slideLayout" Target="../slideLayouts/slideLayout1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78.png"/><Relationship Id="rId2" Type="http://schemas.openxmlformats.org/officeDocument/2006/relationships/slideLayout" Target="../slideLayouts/slideLayout1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slideLayout" Target="../slideLayouts/slideLayout1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slideLayout" Target="../slideLayouts/slideLayout1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1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slideLayout" Target="../slideLayouts/slideLayout13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slideLayout" Target="../slideLayouts/slideLayout1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image" Target="../media/image85.png"/><Relationship Id="rId2" Type="http://schemas.openxmlformats.org/officeDocument/2006/relationships/slideLayout" Target="../slideLayouts/slideLayout1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image" Target="../media/image88.png"/><Relationship Id="rId4" Type="http://schemas.openxmlformats.org/officeDocument/2006/relationships/slideLayout" Target="../slideLayouts/slideLayout1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89.png"/><Relationship Id="rId2" Type="http://schemas.openxmlformats.org/officeDocument/2006/relationships/image" Target="../media/image90.png"/><Relationship Id="rId3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23.jpeg"/><Relationship Id="rId2" Type="http://schemas.openxmlformats.org/officeDocument/2006/relationships/image" Target="../media/image24.jpeg"/><Relationship Id="rId3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CustomShape 1"/>
          <p:cNvSpPr/>
          <p:nvPr/>
        </p:nvSpPr>
        <p:spPr>
          <a:xfrm>
            <a:off x="1565640" y="99360"/>
            <a:ext cx="8824320" cy="33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100000"/>
              </a:lnSpc>
            </a:pPr>
            <a:r>
              <a:rPr b="1" lang="es-AR" sz="4400" spc="-1" strike="noStrike">
                <a:solidFill>
                  <a:srgbClr val="002060"/>
                </a:solidFill>
                <a:latin typeface="Century Gothic"/>
                <a:ea typeface="DejaVu Sans"/>
              </a:rPr>
              <a:t>Paso a paso armaremos un monitor de temperatura y humedad.</a:t>
            </a:r>
            <a:endParaRPr b="0" lang="es-AR" sz="4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347760" y="343440"/>
            <a:ext cx="7774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Conectar el cable negro al PIN físico 6 (Tierra) de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82" name="Imagen 3" descr=""/>
          <p:cNvPicPr/>
          <p:nvPr/>
        </p:nvPicPr>
        <p:blipFill>
          <a:blip r:embed="rId1"/>
          <a:stretch/>
        </p:blipFill>
        <p:spPr>
          <a:xfrm>
            <a:off x="2029320" y="1149480"/>
            <a:ext cx="8131680" cy="5651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CustomShape 1"/>
          <p:cNvSpPr/>
          <p:nvPr/>
        </p:nvSpPr>
        <p:spPr>
          <a:xfrm>
            <a:off x="546840" y="369720"/>
            <a:ext cx="350712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Alimentar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84" name="Imagen 3" descr=""/>
          <p:cNvPicPr/>
          <p:nvPr/>
        </p:nvPicPr>
        <p:blipFill>
          <a:blip r:embed="rId1"/>
          <a:stretch/>
        </p:blipFill>
        <p:spPr>
          <a:xfrm>
            <a:off x="2143800" y="861480"/>
            <a:ext cx="7902720" cy="562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646200" y="452880"/>
            <a:ext cx="2718360" cy="72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002060"/>
                </a:solidFill>
                <a:latin typeface="Century Gothic"/>
                <a:ea typeface="DejaVu Sans"/>
              </a:rPr>
              <a:t>Software</a:t>
            </a:r>
            <a:br/>
            <a:endParaRPr b="0" lang="es-AR" sz="4200" spc="-1" strike="noStrike"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646200" y="1179360"/>
            <a:ext cx="9720720" cy="15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Abrir el navegador web 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conectado todos los componentes correctamente y encendido nuestra Raspberry, abrimos el navegador e ingresamos la dirección IP de nuestra placa de la siguiente forma. (IP:1880). Cada dupla deberá utilizar la IP designada por el tutor o ayudante.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87" name="Imagen 5" descr=""/>
          <p:cNvPicPr/>
          <p:nvPr/>
        </p:nvPicPr>
        <p:blipFill>
          <a:blip r:embed="rId1"/>
          <a:srcRect l="24177" t="25586" r="26620" b="69144"/>
          <a:stretch/>
        </p:blipFill>
        <p:spPr>
          <a:xfrm>
            <a:off x="288000" y="3096000"/>
            <a:ext cx="11700360" cy="725400"/>
          </a:xfrm>
          <a:prstGeom prst="rect">
            <a:avLst/>
          </a:prstGeom>
          <a:ln>
            <a:noFill/>
          </a:ln>
        </p:spPr>
      </p:pic>
      <p:sp>
        <p:nvSpPr>
          <p:cNvPr id="188" name="CustomShape 3"/>
          <p:cNvSpPr/>
          <p:nvPr/>
        </p:nvSpPr>
        <p:spPr>
          <a:xfrm>
            <a:off x="1440000" y="3456000"/>
            <a:ext cx="719640" cy="215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40640" y="263880"/>
            <a:ext cx="8558280" cy="529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ingresar la dirección IP nos cargará la siguiente página.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90" name="Imagen 3" descr=""/>
          <p:cNvPicPr/>
          <p:nvPr/>
        </p:nvPicPr>
        <p:blipFill>
          <a:blip r:embed="rId1"/>
          <a:srcRect l="0" t="0" r="-6" b="5034"/>
          <a:stretch/>
        </p:blipFill>
        <p:spPr>
          <a:xfrm>
            <a:off x="176760" y="936000"/>
            <a:ext cx="9974160" cy="5474880"/>
          </a:xfrm>
          <a:prstGeom prst="rect">
            <a:avLst/>
          </a:prstGeom>
          <a:ln>
            <a:noFill/>
          </a:ln>
        </p:spPr>
      </p:pic>
      <p:sp>
        <p:nvSpPr>
          <p:cNvPr id="191" name="CustomShape 2"/>
          <p:cNvSpPr/>
          <p:nvPr/>
        </p:nvSpPr>
        <p:spPr>
          <a:xfrm>
            <a:off x="1980000" y="1224000"/>
            <a:ext cx="575640" cy="215640"/>
          </a:xfrm>
          <a:prstGeom prst="rect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IP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162360" y="1175400"/>
            <a:ext cx="5282640" cy="450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 esta página comenzaremos a armar y programar el esquema de nuestro sensor de Temperatura/Humedad.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 esto arrastramos los cuadros (</a:t>
            </a:r>
            <a:r>
              <a:rPr b="1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Nodos</a:t>
            </a: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) necesarios, a la hoja cuadriculada llamada “Flow 1”, podemos hacerlo buscando el nodo en la barra a la izquierda o por su nombre en el buscador que se encuentra arriba de la misma.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El primer nodo que debemos insertar es “inject”.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93" name="Imagen 4" descr=""/>
          <p:cNvPicPr/>
          <p:nvPr/>
        </p:nvPicPr>
        <p:blipFill>
          <a:blip r:embed="rId1"/>
          <a:srcRect l="23903" t="29149" r="36506" b="22480"/>
          <a:stretch/>
        </p:blipFill>
        <p:spPr>
          <a:xfrm>
            <a:off x="5534280" y="1222200"/>
            <a:ext cx="6560640" cy="4505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CustomShape 1"/>
          <p:cNvSpPr/>
          <p:nvPr/>
        </p:nvSpPr>
        <p:spPr>
          <a:xfrm>
            <a:off x="401040" y="330120"/>
            <a:ext cx="4349880" cy="355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Nos quedará como se ve en la siguiente imagen.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insertado el primer nodo, agregamos los siguientes nodos: “button”,”rpi-dht22”.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95" name="Imagen 4" descr=""/>
          <p:cNvPicPr/>
          <p:nvPr/>
        </p:nvPicPr>
        <p:blipFill>
          <a:blip r:embed="rId1"/>
          <a:srcRect l="23903" t="33789" r="36938" b="12057"/>
          <a:stretch/>
        </p:blipFill>
        <p:spPr>
          <a:xfrm>
            <a:off x="4536000" y="944280"/>
            <a:ext cx="7486920" cy="5822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87720" y="581760"/>
            <a:ext cx="9547200" cy="48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La pestaña “Flow 1” nos debe quedar de la siguiente manera.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197" name="Imagen 4" descr=""/>
          <p:cNvPicPr/>
          <p:nvPr/>
        </p:nvPicPr>
        <p:blipFill>
          <a:blip r:embed="rId1"/>
          <a:srcRect l="24119" t="39783" r="36835" b="18420"/>
          <a:stretch/>
        </p:blipFill>
        <p:spPr>
          <a:xfrm>
            <a:off x="215280" y="1073520"/>
            <a:ext cx="7024680" cy="4226040"/>
          </a:xfrm>
          <a:prstGeom prst="rect">
            <a:avLst/>
          </a:prstGeom>
          <a:ln>
            <a:noFill/>
          </a:ln>
        </p:spPr>
      </p:pic>
      <p:pic>
        <p:nvPicPr>
          <p:cNvPr id="198" name="Imagen 6" descr=""/>
          <p:cNvPicPr/>
          <p:nvPr/>
        </p:nvPicPr>
        <p:blipFill>
          <a:blip r:embed="rId2"/>
          <a:srcRect l="30679" t="38150" r="53146" b="46550"/>
          <a:stretch/>
        </p:blipFill>
        <p:spPr>
          <a:xfrm>
            <a:off x="7286040" y="1868400"/>
            <a:ext cx="4809960" cy="2635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14360" y="383040"/>
            <a:ext cx="847656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añadimos el nodo “function” y conectaremos entre si, los primeros 4 nodos.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00" name="Imagen 4" descr=""/>
          <p:cNvPicPr/>
          <p:nvPr/>
        </p:nvPicPr>
        <p:blipFill>
          <a:blip r:embed="rId1"/>
          <a:srcRect l="23740" t="31471" r="36996" b="28435"/>
          <a:stretch/>
        </p:blipFill>
        <p:spPr>
          <a:xfrm>
            <a:off x="414360" y="1113120"/>
            <a:ext cx="9726120" cy="558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228600" y="343440"/>
            <a:ext cx="10053720" cy="135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Para conectarlos, simplemente hacemos click en el cuadrado pequeño a los lados de los nodos y los arrastramos hasta el cuadrado del nodo al que se quiere conectar, siempre del lado derecho del nodo, al izquierdo del siguiente nodo.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02" name="Imagen 4" descr=""/>
          <p:cNvPicPr/>
          <p:nvPr/>
        </p:nvPicPr>
        <p:blipFill>
          <a:blip r:embed="rId1"/>
          <a:srcRect l="24445" t="31275" r="25314" b="28086"/>
          <a:stretch/>
        </p:blipFill>
        <p:spPr>
          <a:xfrm>
            <a:off x="649440" y="1696320"/>
            <a:ext cx="11156760" cy="5070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01040" y="290520"/>
            <a:ext cx="9046440" cy="94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conectados los primeros, añadimos los nodos restantes.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Agregamos 2 nodos “change” y un nodo “debug”.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04" name="Imagen 4" descr=""/>
          <p:cNvPicPr/>
          <p:nvPr/>
        </p:nvPicPr>
        <p:blipFill>
          <a:blip r:embed="rId1"/>
          <a:srcRect l="23903" t="41909" r="36614" b="16102"/>
          <a:stretch/>
        </p:blipFill>
        <p:spPr>
          <a:xfrm>
            <a:off x="129240" y="1732680"/>
            <a:ext cx="5926680" cy="3542400"/>
          </a:xfrm>
          <a:prstGeom prst="rect">
            <a:avLst/>
          </a:prstGeom>
          <a:ln>
            <a:noFill/>
          </a:ln>
        </p:spPr>
      </p:pic>
      <p:pic>
        <p:nvPicPr>
          <p:cNvPr id="205" name="Imagen 6" descr=""/>
          <p:cNvPicPr/>
          <p:nvPr/>
        </p:nvPicPr>
        <p:blipFill>
          <a:blip r:embed="rId2"/>
          <a:srcRect l="23903" t="41713" r="36725" b="16698"/>
          <a:stretch/>
        </p:blipFill>
        <p:spPr>
          <a:xfrm>
            <a:off x="6095880" y="1732680"/>
            <a:ext cx="5965200" cy="3542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CustomShape 1"/>
          <p:cNvSpPr/>
          <p:nvPr/>
        </p:nvSpPr>
        <p:spPr>
          <a:xfrm>
            <a:off x="646200" y="452880"/>
            <a:ext cx="3049920" cy="71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002060"/>
                </a:solidFill>
                <a:latin typeface="Century Gothic"/>
                <a:ea typeface="DejaVu Sans"/>
              </a:rPr>
              <a:t>Elementos:</a:t>
            </a:r>
            <a:br/>
            <a:endParaRPr b="0" lang="es-AR" sz="4200" spc="-1" strike="noStrike">
              <a:latin typeface="Arial"/>
            </a:endParaRPr>
          </a:p>
        </p:txBody>
      </p:sp>
      <p:sp>
        <p:nvSpPr>
          <p:cNvPr id="137" name="CustomShape 2"/>
          <p:cNvSpPr/>
          <p:nvPr/>
        </p:nvSpPr>
        <p:spPr>
          <a:xfrm>
            <a:off x="347760" y="1166040"/>
            <a:ext cx="5534640" cy="498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457200" indent="-455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Fuente de alimentación</a:t>
            </a:r>
            <a:endParaRPr b="0" lang="es-AR" sz="20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Memoria SD</a:t>
            </a:r>
            <a:endParaRPr b="0" lang="es-AR" sz="20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Placa Raspberry PI 3</a:t>
            </a:r>
            <a:endParaRPr b="0" lang="es-AR" sz="20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Sensor de Temperatura/Humedad DHT22</a:t>
            </a:r>
            <a:endParaRPr b="0" lang="es-AR" sz="20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3 cables</a:t>
            </a:r>
            <a:endParaRPr b="0" lang="es-AR" sz="20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Resistencia de 4.7 KOHM</a:t>
            </a:r>
            <a:endParaRPr b="0" lang="es-AR" sz="20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Protoboard</a:t>
            </a:r>
            <a:endParaRPr b="0" lang="es-AR" sz="20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Computadora</a:t>
            </a:r>
            <a:endParaRPr b="0" lang="es-AR" sz="2000" spc="-1" strike="noStrike">
              <a:latin typeface="Arial"/>
            </a:endParaRPr>
          </a:p>
          <a:p>
            <a:pPr marL="457200" indent="-45576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Century Gothic"/>
              <a:buAutoNum type="arabicPeriod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Personas inquietas con ganas de aprender y hacer!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38" name="Imagen 3" descr=""/>
          <p:cNvPicPr/>
          <p:nvPr/>
        </p:nvPicPr>
        <p:blipFill>
          <a:blip r:embed="rId1"/>
          <a:stretch/>
        </p:blipFill>
        <p:spPr>
          <a:xfrm>
            <a:off x="5247720" y="1166040"/>
            <a:ext cx="6942600" cy="5286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268560" y="343440"/>
            <a:ext cx="9722160" cy="87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Finalmente, agregamos 2 nodos “chart” y 2 “gauge”. Y conectamos éstos nodos al esquema, siguiendo los mismos pasos descriptos anteriormente.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07" name="Imagen 4" descr=""/>
          <p:cNvPicPr/>
          <p:nvPr/>
        </p:nvPicPr>
        <p:blipFill>
          <a:blip r:embed="rId1"/>
          <a:srcRect l="24119" t="34562" r="37485" b="24414"/>
          <a:stretch/>
        </p:blipFill>
        <p:spPr>
          <a:xfrm>
            <a:off x="160560" y="1779120"/>
            <a:ext cx="5859720" cy="3400920"/>
          </a:xfrm>
          <a:prstGeom prst="rect">
            <a:avLst/>
          </a:prstGeom>
          <a:ln>
            <a:noFill/>
          </a:ln>
        </p:spPr>
      </p:pic>
      <p:pic>
        <p:nvPicPr>
          <p:cNvPr id="208" name="Imagen 6" descr=""/>
          <p:cNvPicPr/>
          <p:nvPr/>
        </p:nvPicPr>
        <p:blipFill>
          <a:blip r:embed="rId2"/>
          <a:srcRect l="24119" t="33981" r="37051" b="25910"/>
          <a:stretch/>
        </p:blipFill>
        <p:spPr>
          <a:xfrm>
            <a:off x="6170400" y="1779120"/>
            <a:ext cx="5859720" cy="3400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Marcador de contenido 4" descr=""/>
          <p:cNvPicPr/>
          <p:nvPr/>
        </p:nvPicPr>
        <p:blipFill>
          <a:blip r:embed="rId1"/>
          <a:srcRect l="25170" t="30044" r="27406" b="18848"/>
          <a:stretch/>
        </p:blipFill>
        <p:spPr>
          <a:xfrm>
            <a:off x="982080" y="936000"/>
            <a:ext cx="9528840" cy="5771520"/>
          </a:xfrm>
          <a:prstGeom prst="rect">
            <a:avLst/>
          </a:prstGeom>
          <a:ln>
            <a:noFill/>
          </a:ln>
        </p:spPr>
      </p:pic>
      <p:sp>
        <p:nvSpPr>
          <p:cNvPr id="210" name="CustomShape 1"/>
          <p:cNvSpPr/>
          <p:nvPr/>
        </p:nvSpPr>
        <p:spPr>
          <a:xfrm>
            <a:off x="268920" y="368280"/>
            <a:ext cx="9722160" cy="87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Nuestro programa debería quedar así:</a:t>
            </a:r>
            <a:endParaRPr b="0" lang="es-AR" sz="2000" spc="-1" strike="noStrike">
              <a:latin typeface="Arial"/>
            </a:endParaRPr>
          </a:p>
        </p:txBody>
      </p:sp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26680" y="436320"/>
            <a:ext cx="9403200" cy="80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armado el esquema, nos dirigimos a la pestaña “Dashboard” en la parte superior derecha de la página.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12" name="Imagen 4" descr=""/>
          <p:cNvPicPr/>
          <p:nvPr/>
        </p:nvPicPr>
        <p:blipFill>
          <a:blip r:embed="rId1"/>
          <a:srcRect l="23903" t="36688" r="25206" b="18809"/>
          <a:stretch/>
        </p:blipFill>
        <p:spPr>
          <a:xfrm>
            <a:off x="526680" y="1245600"/>
            <a:ext cx="10530720" cy="5174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646200" y="452880"/>
            <a:ext cx="9576720" cy="58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Aquí, creamos una pestaña (Tab) y dentro de esta pestaña, crearemos 3 grupos.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14" name="Imagen 4" descr=""/>
          <p:cNvPicPr/>
          <p:nvPr/>
        </p:nvPicPr>
        <p:blipFill>
          <a:blip r:embed="rId1"/>
          <a:srcRect l="23903" t="34173" r="27489" b="12638"/>
          <a:stretch/>
        </p:blipFill>
        <p:spPr>
          <a:xfrm>
            <a:off x="2376000" y="864000"/>
            <a:ext cx="9478440" cy="5830920"/>
          </a:xfrm>
          <a:prstGeom prst="rect">
            <a:avLst/>
          </a:prstGeom>
          <a:ln>
            <a:noFill/>
          </a:ln>
        </p:spPr>
      </p:pic>
      <p:sp>
        <p:nvSpPr>
          <p:cNvPr id="215" name="CustomShape 2"/>
          <p:cNvSpPr/>
          <p:nvPr/>
        </p:nvSpPr>
        <p:spPr>
          <a:xfrm>
            <a:off x="2592000" y="3312000"/>
            <a:ext cx="4174920" cy="24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 que crearemos ahora, se denomina Layout, que es la forma en que se ubicarán los componentes gráficos.</a:t>
            </a:r>
            <a:endParaRPr b="0" lang="es-AR" sz="2400" spc="-1" strike="noStrike"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646200" y="452880"/>
            <a:ext cx="9403200" cy="73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Ahora, cambiaremos los nombres de la pestaña y de los grupos haciendo click en edit y modificándolos de la siguiente forma.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17" name="Imagen 3" descr=""/>
          <p:cNvPicPr/>
          <p:nvPr/>
        </p:nvPicPr>
        <p:blipFill>
          <a:blip r:embed="rId1"/>
          <a:srcRect l="23576" t="38622" r="24990" b="14375"/>
          <a:stretch/>
        </p:blipFill>
        <p:spPr>
          <a:xfrm>
            <a:off x="646200" y="1192680"/>
            <a:ext cx="10800720" cy="554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646200" y="462600"/>
            <a:ext cx="9403200" cy="76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Cambiamos el nombre “Tab 1” por “Temperatura/Humedad” y hacemos click en Update.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19" name="Imagen 6" descr=""/>
          <p:cNvPicPr/>
          <p:nvPr/>
        </p:nvPicPr>
        <p:blipFill>
          <a:blip r:embed="rId1"/>
          <a:srcRect l="23792" t="32047" r="37375" b="17466"/>
          <a:stretch/>
        </p:blipFill>
        <p:spPr>
          <a:xfrm>
            <a:off x="1576440" y="1232280"/>
            <a:ext cx="7542360" cy="5513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CustomShape 1"/>
          <p:cNvSpPr/>
          <p:nvPr/>
        </p:nvSpPr>
        <p:spPr>
          <a:xfrm>
            <a:off x="646200" y="452880"/>
            <a:ext cx="8741520" cy="55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Cambiamos el nombre de los grupos de la misma forma.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21" name="Imagen 4" descr=""/>
          <p:cNvPicPr/>
          <p:nvPr/>
        </p:nvPicPr>
        <p:blipFill>
          <a:blip r:embed="rId1"/>
          <a:srcRect l="23684" t="30502" r="24990" b="19774"/>
          <a:stretch/>
        </p:blipFill>
        <p:spPr>
          <a:xfrm>
            <a:off x="646200" y="1121040"/>
            <a:ext cx="10182240" cy="554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646200" y="452880"/>
            <a:ext cx="8946000" cy="72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cambiamos el nombre del grupo “Group 1” por “Botones” y hacemos click en Update.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23" name="Imagen 4" descr=""/>
          <p:cNvPicPr/>
          <p:nvPr/>
        </p:nvPicPr>
        <p:blipFill>
          <a:blip r:embed="rId1"/>
          <a:srcRect l="23250" t="32825" r="36725" b="12441"/>
          <a:stretch/>
        </p:blipFill>
        <p:spPr>
          <a:xfrm>
            <a:off x="1533600" y="1182600"/>
            <a:ext cx="7171200" cy="5514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646200" y="452880"/>
            <a:ext cx="8946000" cy="121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Hacemos lo mismo para “Group 2” y “Group 3”, cambiando sus nombres por “Temperatura” y “Humedad” respectivamente.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Nuestro Layout, debe quedar de la siguiente forma: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25" name="Imagen 4" descr=""/>
          <p:cNvPicPr/>
          <p:nvPr/>
        </p:nvPicPr>
        <p:blipFill>
          <a:blip r:embed="rId1"/>
          <a:srcRect l="63123" t="39203" r="25654" b="31373"/>
          <a:stretch/>
        </p:blipFill>
        <p:spPr>
          <a:xfrm>
            <a:off x="3635640" y="1672920"/>
            <a:ext cx="3419280" cy="5053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646200" y="452880"/>
            <a:ext cx="9403200" cy="197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 continuación, vamos a configurar los nodos. Para acceder a la configuración, hacemos doble click sobre el nodo que queremos modificar.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Comenzamos con el nodo “inject” llamado timestamp. Entramos en la configuración y cambiamos lo siguiente.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27" name="Imagen 4" descr=""/>
          <p:cNvPicPr/>
          <p:nvPr/>
        </p:nvPicPr>
        <p:blipFill>
          <a:blip r:embed="rId1"/>
          <a:srcRect l="32162" t="36004" r="49945" b="52082"/>
          <a:stretch/>
        </p:blipFill>
        <p:spPr>
          <a:xfrm>
            <a:off x="2102400" y="2570760"/>
            <a:ext cx="6490440" cy="2423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CustomShape 1"/>
          <p:cNvSpPr/>
          <p:nvPr/>
        </p:nvSpPr>
        <p:spPr>
          <a:xfrm>
            <a:off x="288360" y="232920"/>
            <a:ext cx="6879600" cy="75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s-AR" sz="4200" spc="-1" strike="noStrike">
                <a:solidFill>
                  <a:srgbClr val="002060"/>
                </a:solidFill>
                <a:latin typeface="Century Gothic"/>
                <a:ea typeface="DejaVu Sans"/>
              </a:rPr>
              <a:t>Conexiones de hardware</a:t>
            </a:r>
            <a:br/>
            <a:endParaRPr b="0" lang="es-AR" sz="4200" spc="-1" strike="noStrike">
              <a:latin typeface="Arial"/>
            </a:endParaRPr>
          </a:p>
        </p:txBody>
      </p:sp>
      <p:sp>
        <p:nvSpPr>
          <p:cNvPr id="140" name="CustomShape 2"/>
          <p:cNvSpPr/>
          <p:nvPr/>
        </p:nvSpPr>
        <p:spPr>
          <a:xfrm>
            <a:off x="288360" y="986040"/>
            <a:ext cx="4991400" cy="45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Colocar el sensor en la protoboard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41" name="Imagen 3" descr=""/>
          <p:cNvPicPr/>
          <p:nvPr/>
        </p:nvPicPr>
        <p:blipFill>
          <a:blip r:embed="rId1"/>
          <a:stretch/>
        </p:blipFill>
        <p:spPr>
          <a:xfrm>
            <a:off x="2266920" y="1512000"/>
            <a:ext cx="7656480" cy="5185440"/>
          </a:xfrm>
          <a:prstGeom prst="rect">
            <a:avLst/>
          </a:prstGeom>
          <a:ln>
            <a:noFill/>
          </a:ln>
        </p:spPr>
      </p:pic>
      <p:sp>
        <p:nvSpPr>
          <p:cNvPr id="142" name="CustomShape 3"/>
          <p:cNvSpPr/>
          <p:nvPr/>
        </p:nvSpPr>
        <p:spPr>
          <a:xfrm>
            <a:off x="6264000" y="4680000"/>
            <a:ext cx="359280" cy="79128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Line 4"/>
          <p:cNvSpPr/>
          <p:nvPr/>
        </p:nvSpPr>
        <p:spPr>
          <a:xfrm flipV="1">
            <a:off x="4464000" y="4896000"/>
            <a:ext cx="1800000" cy="720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5"/>
          <p:cNvSpPr/>
          <p:nvPr/>
        </p:nvSpPr>
        <p:spPr>
          <a:xfrm>
            <a:off x="1800000" y="4464000"/>
            <a:ext cx="2649960" cy="114948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PIN 1 del sensor (visto de frente) en la línea 30 de la protoboard.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Imagen 4" descr=""/>
          <p:cNvPicPr/>
          <p:nvPr/>
        </p:nvPicPr>
        <p:blipFill>
          <a:blip r:embed="rId1"/>
          <a:srcRect l="16031" t="21718" r="16800" b="14444"/>
          <a:stretch/>
        </p:blipFill>
        <p:spPr>
          <a:xfrm>
            <a:off x="982440" y="1227240"/>
            <a:ext cx="10226160" cy="546408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Imagen 4" descr=""/>
          <p:cNvPicPr/>
          <p:nvPr/>
        </p:nvPicPr>
        <p:blipFill>
          <a:blip r:embed="rId1"/>
          <a:srcRect l="15456" t="23725" r="17564" b="15059"/>
          <a:stretch/>
        </p:blipFill>
        <p:spPr>
          <a:xfrm>
            <a:off x="734040" y="1124640"/>
            <a:ext cx="10723320" cy="550908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576000" y="396720"/>
            <a:ext cx="9403200" cy="1973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Después de modificarlo hacemos click en Done para aplicar los cambios.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Seguimos con el nodo “button”, cambiaremos su nombre y lo asignaremos al grupo Botones de nuestra tabla creada anteriormente</a:t>
            </a: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s-AR" sz="18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Entramos a su configuración y cambiamos lo siguiente.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31" name="Imagen 5" descr=""/>
          <p:cNvPicPr/>
          <p:nvPr/>
        </p:nvPicPr>
        <p:blipFill>
          <a:blip r:embed="rId1"/>
          <a:srcRect l="25724" t="29104" r="53021" b="49975"/>
          <a:stretch/>
        </p:blipFill>
        <p:spPr>
          <a:xfrm>
            <a:off x="576000" y="2370960"/>
            <a:ext cx="7329240" cy="405252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Imagen 4" descr=""/>
          <p:cNvPicPr/>
          <p:nvPr/>
        </p:nvPicPr>
        <p:blipFill>
          <a:blip r:embed="rId1"/>
          <a:srcRect l="23684" t="21806" r="24880" b="29247"/>
          <a:stretch/>
        </p:blipFill>
        <p:spPr>
          <a:xfrm>
            <a:off x="1239840" y="1229040"/>
            <a:ext cx="9710640" cy="519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Imagen 4" descr=""/>
          <p:cNvPicPr/>
          <p:nvPr/>
        </p:nvPicPr>
        <p:blipFill>
          <a:blip r:embed="rId1"/>
          <a:srcRect l="23684" t="23932" r="24772" b="11284"/>
          <a:stretch/>
        </p:blipFill>
        <p:spPr>
          <a:xfrm>
            <a:off x="1716120" y="568080"/>
            <a:ext cx="8533080" cy="6030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ustomShape 1"/>
          <p:cNvSpPr/>
          <p:nvPr/>
        </p:nvSpPr>
        <p:spPr>
          <a:xfrm>
            <a:off x="646200" y="452880"/>
            <a:ext cx="9676800" cy="1615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Debemos recordar siempre: al finalizar los cambios, hacer click en “Done” para aplicarlos.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Podemos notar, que luego de aplicar los cambios, nuestro nodo “Leer Datos” fue asignado al grupo “botones”.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35" name="Imagen 6" descr=""/>
          <p:cNvPicPr/>
          <p:nvPr/>
        </p:nvPicPr>
        <p:blipFill>
          <a:blip r:embed="rId1"/>
          <a:srcRect l="24011" t="40359" r="25098" b="18228"/>
          <a:stretch/>
        </p:blipFill>
        <p:spPr>
          <a:xfrm>
            <a:off x="1316880" y="2069640"/>
            <a:ext cx="9556560" cy="4368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646200" y="452880"/>
            <a:ext cx="951768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Configuramos el nodo “rpi-dht22”, que es el encargado de leer los datos de temperatura y humedad de nuestro sensor, seleccionando el pin de nuestra placa al que conectamos el sensor de temperatura/humedad.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37" name="Imagen 4" descr=""/>
          <p:cNvPicPr/>
          <p:nvPr/>
        </p:nvPicPr>
        <p:blipFill>
          <a:blip r:embed="rId1"/>
          <a:srcRect l="31075" t="35527" r="54543" b="49966"/>
          <a:stretch/>
        </p:blipFill>
        <p:spPr>
          <a:xfrm>
            <a:off x="1728000" y="2124720"/>
            <a:ext cx="6800040" cy="385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Marcador de contenido 4" descr=""/>
          <p:cNvPicPr/>
          <p:nvPr/>
        </p:nvPicPr>
        <p:blipFill>
          <a:blip r:embed="rId1"/>
          <a:srcRect l="23776" t="38927" r="24979" b="13602"/>
          <a:stretch/>
        </p:blipFill>
        <p:spPr>
          <a:xfrm>
            <a:off x="1108800" y="1179360"/>
            <a:ext cx="9972720" cy="5193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Marcador de contenido 4" descr=""/>
          <p:cNvPicPr/>
          <p:nvPr/>
        </p:nvPicPr>
        <p:blipFill>
          <a:blip r:embed="rId1"/>
          <a:srcRect l="22846" t="32751" r="24974" b="18780"/>
          <a:stretch/>
        </p:blipFill>
        <p:spPr>
          <a:xfrm>
            <a:off x="1139760" y="1206000"/>
            <a:ext cx="9911160" cy="5173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646200" y="452880"/>
            <a:ext cx="9403200" cy="42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configuraremos el nodo “function”, en el cual tendremos que tipear algunas líneas de código javascript.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Debemos asegurarnos de que el texto de la línea de código este escrito igual que en la imagen.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41" name="Imagen 4" descr=""/>
          <p:cNvPicPr/>
          <p:nvPr/>
        </p:nvPicPr>
        <p:blipFill>
          <a:blip r:embed="rId1"/>
          <a:srcRect l="35947" t="52618" r="59540" b="44021"/>
          <a:stretch/>
        </p:blipFill>
        <p:spPr>
          <a:xfrm>
            <a:off x="9465120" y="1563840"/>
            <a:ext cx="1943280" cy="807120"/>
          </a:xfrm>
          <a:prstGeom prst="rect">
            <a:avLst/>
          </a:prstGeom>
          <a:ln>
            <a:noFill/>
          </a:ln>
        </p:spPr>
      </p:pic>
      <p:pic>
        <p:nvPicPr>
          <p:cNvPr id="242" name="Imagen 6" descr=""/>
          <p:cNvPicPr/>
          <p:nvPr/>
        </p:nvPicPr>
        <p:blipFill>
          <a:blip r:embed="rId2"/>
          <a:srcRect l="24224" t="33588" r="24899" b="19985"/>
          <a:stretch/>
        </p:blipFill>
        <p:spPr>
          <a:xfrm>
            <a:off x="646200" y="2160000"/>
            <a:ext cx="8655480" cy="4438080"/>
          </a:xfrm>
          <a:prstGeom prst="rect">
            <a:avLst/>
          </a:prstGeom>
          <a:ln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4752000" y="4752720"/>
            <a:ext cx="4390920" cy="1726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msg.payload={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temperatura: msg.payload,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	</a:t>
            </a: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humedad: msg.humidity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};</a:t>
            </a:r>
            <a:endParaRPr b="0" lang="es-A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s-AR" sz="1800" spc="-1" strike="noStrike">
                <a:solidFill>
                  <a:srgbClr val="000000"/>
                </a:solidFill>
                <a:latin typeface="Bitstream Vera Sans Mono"/>
                <a:ea typeface="DejaVu Sans"/>
              </a:rPr>
              <a:t>return msg;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ustomShape 1"/>
          <p:cNvSpPr/>
          <p:nvPr/>
        </p:nvSpPr>
        <p:spPr>
          <a:xfrm>
            <a:off x="506880" y="316800"/>
            <a:ext cx="3255120" cy="47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Colocar la resistencia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46" name="Imagen 3" descr=""/>
          <p:cNvPicPr/>
          <p:nvPr/>
        </p:nvPicPr>
        <p:blipFill>
          <a:blip r:embed="rId1"/>
          <a:stretch/>
        </p:blipFill>
        <p:spPr>
          <a:xfrm>
            <a:off x="1485000" y="795240"/>
            <a:ext cx="8572680" cy="5895720"/>
          </a:xfrm>
          <a:prstGeom prst="rect">
            <a:avLst/>
          </a:prstGeom>
          <a:ln>
            <a:noFill/>
          </a:ln>
        </p:spPr>
      </p:pic>
      <p:sp>
        <p:nvSpPr>
          <p:cNvPr id="147" name="CustomShape 2"/>
          <p:cNvSpPr/>
          <p:nvPr/>
        </p:nvSpPr>
        <p:spPr>
          <a:xfrm>
            <a:off x="4931640" y="3960000"/>
            <a:ext cx="862920" cy="79164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48" name="Line 3"/>
          <p:cNvSpPr/>
          <p:nvPr/>
        </p:nvSpPr>
        <p:spPr>
          <a:xfrm flipV="1">
            <a:off x="3815640" y="4464000"/>
            <a:ext cx="1152000" cy="4320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49" name="CustomShape 4"/>
          <p:cNvSpPr/>
          <p:nvPr/>
        </p:nvSpPr>
        <p:spPr>
          <a:xfrm>
            <a:off x="72000" y="4025880"/>
            <a:ext cx="3742920" cy="130140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la resistencia en las líneas 30 y 31 de la protoboard, que se corresponden con los PINES 1 y 2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50" name="Line 5"/>
          <p:cNvSpPr/>
          <p:nvPr/>
        </p:nvSpPr>
        <p:spPr>
          <a:xfrm flipV="1">
            <a:off x="5147640" y="4140000"/>
            <a:ext cx="360" cy="288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1" name="Line 6"/>
          <p:cNvSpPr/>
          <p:nvPr/>
        </p:nvSpPr>
        <p:spPr>
          <a:xfrm flipV="1">
            <a:off x="5497560" y="4134600"/>
            <a:ext cx="360" cy="288000"/>
          </a:xfrm>
          <a:prstGeom prst="line">
            <a:avLst/>
          </a:prstGeom>
          <a:ln>
            <a:solidFill>
              <a:srgbClr val="ed1c24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646200" y="452880"/>
            <a:ext cx="9403200" cy="1175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</a:t>
            </a: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Después de aplicar estos cambios pasamos a configurar los nodos “Change”.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primero, lo nombraremos Temperatura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45" name="Imagen 6" descr=""/>
          <p:cNvPicPr/>
          <p:nvPr/>
        </p:nvPicPr>
        <p:blipFill>
          <a:blip r:embed="rId1"/>
          <a:srcRect l="43841" t="51599" r="49306" b="37608"/>
          <a:stretch/>
        </p:blipFill>
        <p:spPr>
          <a:xfrm>
            <a:off x="9946080" y="1192680"/>
            <a:ext cx="1837440" cy="1628640"/>
          </a:xfrm>
          <a:prstGeom prst="rect">
            <a:avLst/>
          </a:prstGeom>
          <a:ln>
            <a:noFill/>
          </a:ln>
        </p:spPr>
      </p:pic>
      <p:pic>
        <p:nvPicPr>
          <p:cNvPr id="246" name="Imagen 8" descr=""/>
          <p:cNvPicPr/>
          <p:nvPr/>
        </p:nvPicPr>
        <p:blipFill>
          <a:blip r:embed="rId2"/>
          <a:srcRect l="23684" t="34173" r="24880" b="17279"/>
          <a:stretch/>
        </p:blipFill>
        <p:spPr>
          <a:xfrm>
            <a:off x="646200" y="1859760"/>
            <a:ext cx="9080280" cy="4817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646200" y="452880"/>
            <a:ext cx="8781480" cy="609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También debemos cambiar lo siguiente: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48" name="Imagen 4" descr=""/>
          <p:cNvPicPr/>
          <p:nvPr/>
        </p:nvPicPr>
        <p:blipFill>
          <a:blip r:embed="rId1"/>
          <a:srcRect l="15533" t="28184" r="16728" b="10320"/>
          <a:stretch/>
        </p:blipFill>
        <p:spPr>
          <a:xfrm>
            <a:off x="646200" y="1275480"/>
            <a:ext cx="9857880" cy="503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646200" y="452880"/>
            <a:ext cx="894528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Completamos este recuadro con lo siguiente y aplicamos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50" name="Imagen 4" descr=""/>
          <p:cNvPicPr/>
          <p:nvPr/>
        </p:nvPicPr>
        <p:blipFill>
          <a:blip r:embed="rId1"/>
          <a:srcRect l="15434" t="27603" r="53674" b="8189"/>
          <a:stretch/>
        </p:blipFill>
        <p:spPr>
          <a:xfrm>
            <a:off x="1921680" y="980640"/>
            <a:ext cx="4835520" cy="565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646200" y="452880"/>
            <a:ext cx="8945280" cy="419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Hacemos lo mismo para el segundo nodo “Change”, con diferencia de que a este lo nombraremos “Humedad”.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252" name="Imagen 4" descr=""/>
          <p:cNvPicPr/>
          <p:nvPr/>
        </p:nvPicPr>
        <p:blipFill>
          <a:blip r:embed="rId1"/>
          <a:srcRect l="41608" t="58322" r="49217" b="27505"/>
          <a:stretch/>
        </p:blipFill>
        <p:spPr>
          <a:xfrm>
            <a:off x="8587440" y="119160"/>
            <a:ext cx="1615320" cy="1403640"/>
          </a:xfrm>
          <a:prstGeom prst="rect">
            <a:avLst/>
          </a:prstGeom>
          <a:ln>
            <a:noFill/>
          </a:ln>
        </p:spPr>
      </p:pic>
      <p:pic>
        <p:nvPicPr>
          <p:cNvPr id="253" name="Imagen 6" descr=""/>
          <p:cNvPicPr/>
          <p:nvPr/>
        </p:nvPicPr>
        <p:blipFill>
          <a:blip r:embed="rId2"/>
          <a:srcRect l="15533" t="27057" r="17163" b="10704"/>
          <a:stretch/>
        </p:blipFill>
        <p:spPr>
          <a:xfrm>
            <a:off x="118800" y="1656720"/>
            <a:ext cx="8201520" cy="4263120"/>
          </a:xfrm>
          <a:prstGeom prst="rect">
            <a:avLst/>
          </a:prstGeom>
          <a:ln>
            <a:noFill/>
          </a:ln>
        </p:spPr>
      </p:pic>
      <p:pic>
        <p:nvPicPr>
          <p:cNvPr id="254" name="Imagen 8" descr=""/>
          <p:cNvPicPr/>
          <p:nvPr/>
        </p:nvPicPr>
        <p:blipFill>
          <a:blip r:embed="rId3"/>
          <a:srcRect l="34876" t="24104" r="36835" b="24154"/>
          <a:stretch/>
        </p:blipFill>
        <p:spPr>
          <a:xfrm>
            <a:off x="8360640" y="1857600"/>
            <a:ext cx="3711240" cy="3817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632880" y="452880"/>
            <a:ext cx="9518400" cy="247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Después de aplicar los cambios anteriores, seguimos con los nodos “Chart”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Estos nodos junto con los nodos “Gauge” son los que mostrarán los datos recolectados por el sensor en forma de gráficos.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Al primero de la sección de Temperatura, lo nombraremos “Histórico”.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56" name="Imagen 4" descr=""/>
          <p:cNvPicPr/>
          <p:nvPr/>
        </p:nvPicPr>
        <p:blipFill>
          <a:blip r:embed="rId1"/>
          <a:srcRect l="24232" t="31275" r="32920" b="17466"/>
          <a:stretch/>
        </p:blipFill>
        <p:spPr>
          <a:xfrm>
            <a:off x="1033560" y="2324520"/>
            <a:ext cx="6957360" cy="435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646200" y="452880"/>
            <a:ext cx="91998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Asignamos este nodo al grupo Temperatura de nuestra pestaña y le cambiamos el nombre.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58" name="Imagen 4" descr=""/>
          <p:cNvPicPr/>
          <p:nvPr/>
        </p:nvPicPr>
        <p:blipFill>
          <a:blip r:embed="rId1"/>
          <a:srcRect l="15860" t="22382" r="16839" b="13602"/>
          <a:stretch/>
        </p:blipFill>
        <p:spPr>
          <a:xfrm>
            <a:off x="646200" y="1338480"/>
            <a:ext cx="9474120" cy="506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Marcador de contenido 4" descr=""/>
          <p:cNvPicPr/>
          <p:nvPr/>
        </p:nvPicPr>
        <p:blipFill>
          <a:blip r:embed="rId1"/>
          <a:srcRect l="15707" t="27667" r="16922" b="11511"/>
          <a:stretch/>
        </p:blipFill>
        <p:spPr>
          <a:xfrm>
            <a:off x="662760" y="1311840"/>
            <a:ext cx="9844920" cy="4996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5" dur="indefinite" restart="never" nodeType="tmRoot">
          <p:childTnLst>
            <p:seq>
              <p:cTn id="8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646200" y="452880"/>
            <a:ext cx="9403200" cy="110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Pasamos al segundo nodo “Chart” en la sección Humedad el cual también nombraremos “Histórico” y lo ubicaremos en el grupo Humedad de la pestaña.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61" name="Imagen 4" descr=""/>
          <p:cNvPicPr/>
          <p:nvPr/>
        </p:nvPicPr>
        <p:blipFill>
          <a:blip r:embed="rId1"/>
          <a:srcRect l="25098" t="26831" r="32270" b="21516"/>
          <a:stretch/>
        </p:blipFill>
        <p:spPr>
          <a:xfrm>
            <a:off x="222120" y="1564560"/>
            <a:ext cx="7330320" cy="4992480"/>
          </a:xfrm>
          <a:prstGeom prst="rect">
            <a:avLst/>
          </a:prstGeom>
          <a:ln>
            <a:noFill/>
          </a:ln>
        </p:spPr>
      </p:pic>
      <p:pic>
        <p:nvPicPr>
          <p:cNvPr id="262" name="Imagen 6" descr=""/>
          <p:cNvPicPr/>
          <p:nvPr/>
        </p:nvPicPr>
        <p:blipFill>
          <a:blip r:embed="rId2"/>
          <a:srcRect l="15647" t="26855" r="55738" b="15320"/>
          <a:stretch/>
        </p:blipFill>
        <p:spPr>
          <a:xfrm>
            <a:off x="7712280" y="1554840"/>
            <a:ext cx="4390920" cy="4992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Imagen 4" descr=""/>
          <p:cNvPicPr/>
          <p:nvPr/>
        </p:nvPicPr>
        <p:blipFill>
          <a:blip r:embed="rId1"/>
          <a:srcRect l="15434" t="24124" r="16728" b="18612"/>
          <a:stretch/>
        </p:blipFill>
        <p:spPr>
          <a:xfrm>
            <a:off x="404280" y="1179360"/>
            <a:ext cx="11382120" cy="539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Marcador de contenido 4" descr=""/>
          <p:cNvPicPr/>
          <p:nvPr/>
        </p:nvPicPr>
        <p:blipFill>
          <a:blip r:embed="rId1"/>
          <a:srcRect l="15279" t="26870" r="17323" b="22387"/>
          <a:stretch/>
        </p:blipFill>
        <p:spPr>
          <a:xfrm>
            <a:off x="316800" y="1232280"/>
            <a:ext cx="11556720" cy="488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CustomShape 1"/>
          <p:cNvSpPr/>
          <p:nvPr/>
        </p:nvSpPr>
        <p:spPr>
          <a:xfrm>
            <a:off x="480600" y="369720"/>
            <a:ext cx="9894600" cy="55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Colocar los cables que conectan con los pines del sensor en la protoboard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53" name="Imagen 3" descr=""/>
          <p:cNvPicPr/>
          <p:nvPr/>
        </p:nvPicPr>
        <p:blipFill>
          <a:blip r:embed="rId1"/>
          <a:stretch/>
        </p:blipFill>
        <p:spPr>
          <a:xfrm>
            <a:off x="1998720" y="1165680"/>
            <a:ext cx="8080200" cy="5385240"/>
          </a:xfrm>
          <a:prstGeom prst="rect">
            <a:avLst/>
          </a:prstGeom>
          <a:ln>
            <a:noFill/>
          </a:ln>
        </p:spPr>
      </p:pic>
      <p:sp>
        <p:nvSpPr>
          <p:cNvPr id="154" name="CustomShape 2"/>
          <p:cNvSpPr/>
          <p:nvPr/>
        </p:nvSpPr>
        <p:spPr>
          <a:xfrm>
            <a:off x="8208000" y="3960000"/>
            <a:ext cx="862920" cy="79164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55" name="Line 3"/>
          <p:cNvSpPr/>
          <p:nvPr/>
        </p:nvSpPr>
        <p:spPr>
          <a:xfrm flipV="1">
            <a:off x="5976000" y="4392000"/>
            <a:ext cx="2232000" cy="2880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56" name="CustomShape 4"/>
          <p:cNvSpPr/>
          <p:nvPr/>
        </p:nvSpPr>
        <p:spPr>
          <a:xfrm>
            <a:off x="2232000" y="4033800"/>
            <a:ext cx="3742920" cy="114948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cable rojo en la línea 30 de la protoboard, se corresponde con el PIN 1 del sensor (visto de frente).</a:t>
            </a:r>
            <a:endParaRPr b="0" lang="es-AR" sz="18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383040" y="291600"/>
            <a:ext cx="9902520" cy="178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Ahora configuramos los nodos “Gauge”. Estos nodos nos mostrarán la última temperatura y humedad obtenida por el sensor, por este motivo, los nombraremos “Actual”.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Arrancamos por la sección Temperatura, asignando el nodo al grupo </a:t>
            </a:r>
            <a:r>
              <a:rPr b="0" lang="es-AR" sz="2000" spc="-1" strike="noStrike" u="sng">
                <a:solidFill>
                  <a:srgbClr val="ffffff"/>
                </a:solidFill>
                <a:uFillTx/>
                <a:latin typeface="Century Gothic"/>
                <a:ea typeface="DejaVu Sans"/>
              </a:rPr>
              <a:t>Temperatura</a:t>
            </a: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 y cambiando su nombre.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66" name="Imagen 4" descr=""/>
          <p:cNvPicPr/>
          <p:nvPr/>
        </p:nvPicPr>
        <p:blipFill>
          <a:blip r:embed="rId1"/>
          <a:srcRect l="42588" t="55039" r="37159" b="18809"/>
          <a:stretch/>
        </p:blipFill>
        <p:spPr>
          <a:xfrm>
            <a:off x="452880" y="2140200"/>
            <a:ext cx="6014520" cy="4365000"/>
          </a:xfrm>
          <a:prstGeom prst="rect">
            <a:avLst/>
          </a:prstGeom>
          <a:ln>
            <a:noFill/>
          </a:ln>
        </p:spPr>
      </p:pic>
      <p:pic>
        <p:nvPicPr>
          <p:cNvPr id="267" name="Imagen 6" descr=""/>
          <p:cNvPicPr/>
          <p:nvPr/>
        </p:nvPicPr>
        <p:blipFill>
          <a:blip r:embed="rId2"/>
          <a:srcRect l="15611" t="30118" r="55501" b="12446"/>
          <a:stretch/>
        </p:blipFill>
        <p:spPr>
          <a:xfrm>
            <a:off x="6755040" y="2140200"/>
            <a:ext cx="3938040" cy="4406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3" dur="indefinite" restart="never" nodeType="tmRoot">
          <p:childTnLst>
            <p:seq>
              <p:cTn id="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Imagen 4" descr=""/>
          <p:cNvPicPr/>
          <p:nvPr/>
        </p:nvPicPr>
        <p:blipFill>
          <a:blip r:embed="rId1"/>
          <a:srcRect l="14994" t="24316" r="16728" b="15527"/>
          <a:stretch/>
        </p:blipFill>
        <p:spPr>
          <a:xfrm>
            <a:off x="546480" y="1164240"/>
            <a:ext cx="11097360" cy="549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5" dur="indefinite" restart="never" nodeType="tmRoot">
          <p:childTnLst>
            <p:seq>
              <p:cTn id="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646200" y="452880"/>
            <a:ext cx="9403200" cy="75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También debemos definir las unidades en las que se nos mostrará la temperatura en el gráfico y el rango en el que aparecerá.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0" name="Imagen 4" descr=""/>
          <p:cNvPicPr/>
          <p:nvPr/>
        </p:nvPicPr>
        <p:blipFill>
          <a:blip r:embed="rId1"/>
          <a:srcRect l="15207" t="24897" r="17553" b="13602"/>
          <a:stretch/>
        </p:blipFill>
        <p:spPr>
          <a:xfrm>
            <a:off x="1018800" y="1388160"/>
            <a:ext cx="10153080" cy="52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7" dur="indefinite" restart="never" nodeType="tmRoot">
          <p:childTnLst>
            <p:seq>
              <p:cTn id="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Imagen 4" descr=""/>
          <p:cNvPicPr/>
          <p:nvPr/>
        </p:nvPicPr>
        <p:blipFill>
          <a:blip r:embed="rId1"/>
          <a:srcRect l="15647" t="23735" r="16947" b="14572"/>
          <a:stretch/>
        </p:blipFill>
        <p:spPr>
          <a:xfrm>
            <a:off x="762120" y="1195920"/>
            <a:ext cx="10666440" cy="548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9" dur="indefinite" restart="never" nodeType="tmRoot">
          <p:childTnLst>
            <p:seq>
              <p:cTn id="1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646200" y="452880"/>
            <a:ext cx="9729000" cy="116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Aplicamos los cambios y pasamos al nodo Gauge de la sección Humedad.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 este nodo también lo nombraremos “Actual” y lo ubicaremos en el grupo “Humedad” de la pestaña.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3" name="Imagen 4" descr=""/>
          <p:cNvPicPr/>
          <p:nvPr/>
        </p:nvPicPr>
        <p:blipFill>
          <a:blip r:embed="rId1"/>
          <a:srcRect l="42153" t="62190" r="38133" b="24222"/>
          <a:stretch/>
        </p:blipFill>
        <p:spPr>
          <a:xfrm>
            <a:off x="8989920" y="1326240"/>
            <a:ext cx="3008520" cy="1162440"/>
          </a:xfrm>
          <a:prstGeom prst="rect">
            <a:avLst/>
          </a:prstGeom>
          <a:ln>
            <a:noFill/>
          </a:ln>
        </p:spPr>
      </p:pic>
      <p:pic>
        <p:nvPicPr>
          <p:cNvPr id="274" name="Imagen 6" descr=""/>
          <p:cNvPicPr/>
          <p:nvPr/>
        </p:nvPicPr>
        <p:blipFill>
          <a:blip r:embed="rId2"/>
          <a:srcRect l="15755" t="21801" r="16748" b="17475"/>
          <a:stretch/>
        </p:blipFill>
        <p:spPr>
          <a:xfrm>
            <a:off x="245520" y="1775520"/>
            <a:ext cx="8743320" cy="4628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1" dur="indefinite" restart="never" nodeType="tmRoot">
          <p:childTnLst>
            <p:seq>
              <p:cTn id="1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646200" y="452880"/>
            <a:ext cx="9576720" cy="88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Aquí también deberemos definir las unidades del grafico y el rango en el que aparecerá. En este caso nuestra unidad es un porcentaje “%”.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6" name="Imagen 4" descr=""/>
          <p:cNvPicPr/>
          <p:nvPr/>
        </p:nvPicPr>
        <p:blipFill>
          <a:blip r:embed="rId1"/>
          <a:srcRect l="15326" t="22382" r="17553" b="20354"/>
          <a:stretch/>
        </p:blipFill>
        <p:spPr>
          <a:xfrm>
            <a:off x="195480" y="1296000"/>
            <a:ext cx="11314080" cy="5423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Marcador de contenido 4" descr=""/>
          <p:cNvPicPr/>
          <p:nvPr/>
        </p:nvPicPr>
        <p:blipFill>
          <a:blip r:embed="rId1"/>
          <a:srcRect l="15553" t="30202" r="16842" b="17333"/>
          <a:stretch/>
        </p:blipFill>
        <p:spPr>
          <a:xfrm>
            <a:off x="430200" y="1232280"/>
            <a:ext cx="11329920" cy="4941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5" dur="indefinite" restart="never" nodeType="tmRoot">
          <p:childTnLst>
            <p:seq>
              <p:cTn id="1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646200" y="452880"/>
            <a:ext cx="9403200" cy="82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aplicados los últimos cambios, nuestra pestaña y esquema (programa) nos debería quedar de esta manera.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79" name="Imagen 4" descr=""/>
          <p:cNvPicPr/>
          <p:nvPr/>
        </p:nvPicPr>
        <p:blipFill>
          <a:blip r:embed="rId1"/>
          <a:srcRect l="15860" t="20448" r="17553" b="20162"/>
          <a:stretch/>
        </p:blipFill>
        <p:spPr>
          <a:xfrm>
            <a:off x="646200" y="1274400"/>
            <a:ext cx="10484280" cy="5254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7" dur="indefinite" restart="never" nodeType="tmRoot">
          <p:childTnLst>
            <p:seq>
              <p:cTn id="10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516960" y="185400"/>
            <a:ext cx="10061280" cy="522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rmAutofit/>
          </a:bodyPr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Finalmente, debemos cargar nuestro programa en la placa, para eso debemos hacer click en el botón “Deploy”.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Una vez cargado nuestro programa, nos resta verlo en funcionamiento, para eso debemos estar ubicados en la pestaña “Dashboard” y hacer click en el siguiente botón.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Se nos abrirá una nueva pestaña en nuestro navegador con una página web similar a: </a:t>
            </a:r>
            <a:endParaRPr b="0" lang="es-AR" sz="2000" spc="-1" strike="noStrike">
              <a:latin typeface="Arial"/>
            </a:endParaRPr>
          </a:p>
        </p:txBody>
      </p:sp>
      <p:pic>
        <p:nvPicPr>
          <p:cNvPr id="281" name="Imagen 4" descr=""/>
          <p:cNvPicPr/>
          <p:nvPr/>
        </p:nvPicPr>
        <p:blipFill>
          <a:blip r:embed="rId1"/>
          <a:srcRect l="15647" t="35527" r="17381" b="59193"/>
          <a:stretch/>
        </p:blipFill>
        <p:spPr>
          <a:xfrm>
            <a:off x="516960" y="941040"/>
            <a:ext cx="9765360" cy="515520"/>
          </a:xfrm>
          <a:prstGeom prst="rect">
            <a:avLst/>
          </a:prstGeom>
          <a:ln>
            <a:noFill/>
          </a:ln>
        </p:spPr>
      </p:pic>
      <p:pic>
        <p:nvPicPr>
          <p:cNvPr id="282" name="Imagen 6" descr=""/>
          <p:cNvPicPr/>
          <p:nvPr/>
        </p:nvPicPr>
        <p:blipFill>
          <a:blip r:embed="rId2"/>
          <a:srcRect l="67033" t="27215" r="16728" b="63445"/>
          <a:stretch/>
        </p:blipFill>
        <p:spPr>
          <a:xfrm>
            <a:off x="516960" y="2792880"/>
            <a:ext cx="4883400" cy="1572120"/>
          </a:xfrm>
          <a:prstGeom prst="rect">
            <a:avLst/>
          </a:prstGeom>
          <a:ln>
            <a:noFill/>
          </a:ln>
        </p:spPr>
      </p:pic>
      <p:pic>
        <p:nvPicPr>
          <p:cNvPr id="283" name="Imagen 8" descr=""/>
          <p:cNvPicPr/>
          <p:nvPr/>
        </p:nvPicPr>
        <p:blipFill>
          <a:blip r:embed="rId3"/>
          <a:srcRect l="66598" t="33789" r="16947" b="55906"/>
          <a:stretch/>
        </p:blipFill>
        <p:spPr>
          <a:xfrm>
            <a:off x="6095880" y="2792880"/>
            <a:ext cx="4482000" cy="1572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9" dur="indefinite" restart="never" nodeType="tmRoot">
          <p:childTnLst>
            <p:seq>
              <p:cTn id="1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Marcador de contenido 4" descr=""/>
          <p:cNvPicPr/>
          <p:nvPr/>
        </p:nvPicPr>
        <p:blipFill>
          <a:blip r:embed="rId1"/>
          <a:srcRect l="15315" t="25595" r="16925" b="16590"/>
          <a:stretch/>
        </p:blipFill>
        <p:spPr>
          <a:xfrm>
            <a:off x="144000" y="432000"/>
            <a:ext cx="11806920" cy="5974920"/>
          </a:xfrm>
          <a:prstGeom prst="rect">
            <a:avLst/>
          </a:prstGeom>
          <a:ln>
            <a:noFill/>
          </a:ln>
        </p:spPr>
      </p:pic>
      <p:pic>
        <p:nvPicPr>
          <p:cNvPr id="285" name="Imagen 210" descr=""/>
          <p:cNvPicPr/>
          <p:nvPr/>
        </p:nvPicPr>
        <p:blipFill>
          <a:blip r:embed="rId2"/>
          <a:stretch/>
        </p:blipFill>
        <p:spPr>
          <a:xfrm>
            <a:off x="288000" y="2052360"/>
            <a:ext cx="4354560" cy="435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Imagen 3" descr=""/>
          <p:cNvPicPr/>
          <p:nvPr/>
        </p:nvPicPr>
        <p:blipFill>
          <a:blip r:embed="rId1"/>
          <a:stretch/>
        </p:blipFill>
        <p:spPr>
          <a:xfrm>
            <a:off x="416880" y="1198800"/>
            <a:ext cx="5359680" cy="4226040"/>
          </a:xfrm>
          <a:prstGeom prst="rect">
            <a:avLst/>
          </a:prstGeom>
          <a:ln>
            <a:noFill/>
          </a:ln>
        </p:spPr>
      </p:pic>
      <p:pic>
        <p:nvPicPr>
          <p:cNvPr id="158" name="Imagen 4" descr=""/>
          <p:cNvPicPr/>
          <p:nvPr/>
        </p:nvPicPr>
        <p:blipFill>
          <a:blip r:embed="rId2"/>
          <a:stretch/>
        </p:blipFill>
        <p:spPr>
          <a:xfrm>
            <a:off x="6414120" y="1198800"/>
            <a:ext cx="5359680" cy="423180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2880000" y="2952000"/>
            <a:ext cx="502920" cy="79164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0" name="Line 2"/>
          <p:cNvSpPr/>
          <p:nvPr/>
        </p:nvSpPr>
        <p:spPr>
          <a:xfrm flipV="1">
            <a:off x="2448000" y="3744360"/>
            <a:ext cx="648000" cy="144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1" name="CustomShape 3"/>
          <p:cNvSpPr/>
          <p:nvPr/>
        </p:nvSpPr>
        <p:spPr>
          <a:xfrm>
            <a:off x="648000" y="5185800"/>
            <a:ext cx="3742920" cy="114948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cable amarillo en la línea 31 de la protoboard, se corresponde con el PIN 2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62" name="CustomShape 4"/>
          <p:cNvSpPr/>
          <p:nvPr/>
        </p:nvSpPr>
        <p:spPr>
          <a:xfrm>
            <a:off x="2880360" y="2952000"/>
            <a:ext cx="502920" cy="79164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3" name="Line 5"/>
          <p:cNvSpPr/>
          <p:nvPr/>
        </p:nvSpPr>
        <p:spPr>
          <a:xfrm flipV="1">
            <a:off x="2448360" y="3744360"/>
            <a:ext cx="648000" cy="144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4" name="CustomShape 6"/>
          <p:cNvSpPr/>
          <p:nvPr/>
        </p:nvSpPr>
        <p:spPr>
          <a:xfrm>
            <a:off x="648360" y="5185800"/>
            <a:ext cx="3742920" cy="114948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cable amarillo en la línea 31 de la protoboard, se corresponde con el PIN 2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65" name="CustomShape 7"/>
          <p:cNvSpPr/>
          <p:nvPr/>
        </p:nvSpPr>
        <p:spPr>
          <a:xfrm>
            <a:off x="9000360" y="3600000"/>
            <a:ext cx="502920" cy="79164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Line 8"/>
          <p:cNvSpPr/>
          <p:nvPr/>
        </p:nvSpPr>
        <p:spPr>
          <a:xfrm flipV="1">
            <a:off x="7632000" y="4392360"/>
            <a:ext cx="1584360" cy="108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9"/>
          <p:cNvSpPr/>
          <p:nvPr/>
        </p:nvSpPr>
        <p:spPr>
          <a:xfrm>
            <a:off x="5832000" y="5473800"/>
            <a:ext cx="3742920" cy="114948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Colocar el cable negro en la línea 33 de la protoboard, se corresponde con el PIN 4 del sensor (visto de frente).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68" name="CustomShape 10"/>
          <p:cNvSpPr/>
          <p:nvPr/>
        </p:nvSpPr>
        <p:spPr>
          <a:xfrm>
            <a:off x="2880720" y="2952000"/>
            <a:ext cx="502920" cy="791640"/>
          </a:xfrm>
          <a:prstGeom prst="ellipse">
            <a:avLst/>
          </a:prstGeom>
          <a:noFill/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Line 11"/>
          <p:cNvSpPr/>
          <p:nvPr/>
        </p:nvSpPr>
        <p:spPr>
          <a:xfrm flipV="1">
            <a:off x="2448720" y="3744360"/>
            <a:ext cx="648000" cy="144144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170" name="CustomShape 12"/>
          <p:cNvSpPr/>
          <p:nvPr/>
        </p:nvSpPr>
        <p:spPr>
          <a:xfrm>
            <a:off x="7056360" y="1368000"/>
            <a:ext cx="3166920" cy="717480"/>
          </a:xfrm>
          <a:prstGeom prst="rect">
            <a:avLst/>
          </a:prstGeom>
          <a:solidFill>
            <a:srgbClr val="ffffff"/>
          </a:solidFill>
          <a:ln w="3600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/>
          <a:p>
            <a:pPr>
              <a:lnSpc>
                <a:spcPct val="100000"/>
              </a:lnSpc>
            </a:pPr>
            <a:r>
              <a:rPr b="0" lang="es-AR" sz="1800" spc="-1" strike="noStrike">
                <a:solidFill>
                  <a:srgbClr val="000000"/>
                </a:solidFill>
                <a:latin typeface="Arial"/>
                <a:ea typeface="DejaVu Sans"/>
              </a:rPr>
              <a:t>El PIN 3 del sensor (visto de frente) NO se utiliza.</a:t>
            </a:r>
            <a:endParaRPr b="0" lang="es-AR" sz="1800" spc="-1" strike="noStrike">
              <a:latin typeface="Arial"/>
            </a:endParaRPr>
          </a:p>
        </p:txBody>
      </p:sp>
      <p:sp>
        <p:nvSpPr>
          <p:cNvPr id="171" name="Line 13"/>
          <p:cNvSpPr/>
          <p:nvPr/>
        </p:nvSpPr>
        <p:spPr>
          <a:xfrm>
            <a:off x="8568000" y="2086200"/>
            <a:ext cx="1008000" cy="1081800"/>
          </a:xfrm>
          <a:prstGeom prst="line">
            <a:avLst/>
          </a:prstGeom>
          <a:ln w="3600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374400" y="290520"/>
            <a:ext cx="8480520" cy="4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Conectar el cable rojo al PIN físico 1 (3,3 V) de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73" name="Imagen 4" descr=""/>
          <p:cNvPicPr/>
          <p:nvPr/>
        </p:nvPicPr>
        <p:blipFill>
          <a:blip r:embed="rId1"/>
          <a:stretch/>
        </p:blipFill>
        <p:spPr>
          <a:xfrm>
            <a:off x="2088000" y="755280"/>
            <a:ext cx="8014320" cy="581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374400" y="290520"/>
            <a:ext cx="8480520" cy="46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Números de PIN </a:t>
            </a:r>
            <a:endParaRPr b="0" lang="es-AR" sz="2000" spc="-1" strike="noStrike">
              <a:latin typeface="Arial"/>
            </a:endParaRPr>
          </a:p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en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75" name="" descr=""/>
          <p:cNvPicPr/>
          <p:nvPr/>
        </p:nvPicPr>
        <p:blipFill>
          <a:blip r:embed="rId1"/>
          <a:stretch/>
        </p:blipFill>
        <p:spPr>
          <a:xfrm>
            <a:off x="3384000" y="290520"/>
            <a:ext cx="6263280" cy="6490800"/>
          </a:xfrm>
          <a:prstGeom prst="rect">
            <a:avLst/>
          </a:prstGeom>
          <a:ln w="36000">
            <a:solidFill>
              <a:srgbClr val="3465a4"/>
            </a:solidFill>
            <a:round/>
          </a:ln>
        </p:spPr>
      </p:pic>
      <p:sp>
        <p:nvSpPr>
          <p:cNvPr id="176" name="CustomShape 2"/>
          <p:cNvSpPr/>
          <p:nvPr/>
        </p:nvSpPr>
        <p:spPr>
          <a:xfrm>
            <a:off x="6696000" y="2880000"/>
            <a:ext cx="1440000" cy="288000"/>
          </a:xfrm>
          <a:prstGeom prst="rect">
            <a:avLst/>
          </a:prstGeom>
          <a:noFill/>
          <a:ln w="36000">
            <a:solidFill>
              <a:srgbClr val="fff2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3"/>
          <p:cNvSpPr/>
          <p:nvPr/>
        </p:nvSpPr>
        <p:spPr>
          <a:xfrm>
            <a:off x="6696000" y="936000"/>
            <a:ext cx="1440000" cy="288000"/>
          </a:xfrm>
          <a:prstGeom prst="rect">
            <a:avLst/>
          </a:prstGeom>
          <a:noFill/>
          <a:ln w="36000">
            <a:solidFill>
              <a:srgbClr val="ce181e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4"/>
          <p:cNvSpPr/>
          <p:nvPr/>
        </p:nvSpPr>
        <p:spPr>
          <a:xfrm>
            <a:off x="8136000" y="1512000"/>
            <a:ext cx="1440000" cy="288000"/>
          </a:xfrm>
          <a:prstGeom prst="rect">
            <a:avLst/>
          </a:prstGeom>
          <a:noFill/>
          <a:ln w="3600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387720" y="303480"/>
            <a:ext cx="8755200" cy="51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spcBef>
                <a:spcPts val="1001"/>
              </a:spcBef>
              <a:buClr>
                <a:srgbClr val="8ad0d6"/>
              </a:buClr>
              <a:buSzPct val="80000"/>
              <a:buFont typeface="Wingdings 3" charset="2"/>
              <a:buChar char=""/>
            </a:pPr>
            <a:r>
              <a:rPr b="0" lang="es-AR" sz="2000" spc="-1" strike="noStrike">
                <a:solidFill>
                  <a:srgbClr val="ffffff"/>
                </a:solidFill>
                <a:latin typeface="Century Gothic"/>
                <a:ea typeface="DejaVu Sans"/>
              </a:rPr>
              <a:t>Conectar el cable amarillo al PIN físico 15 {GPIO 22 (Datos)} de la Raspberry</a:t>
            </a:r>
            <a:endParaRPr b="0" lang="es-AR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endParaRPr b="0" lang="es-AR" sz="2000" spc="-1" strike="noStrike">
              <a:latin typeface="Arial"/>
            </a:endParaRPr>
          </a:p>
        </p:txBody>
      </p:sp>
      <p:pic>
        <p:nvPicPr>
          <p:cNvPr id="180" name="Imagen 3" descr=""/>
          <p:cNvPicPr/>
          <p:nvPr/>
        </p:nvPicPr>
        <p:blipFill>
          <a:blip r:embed="rId1"/>
          <a:stretch/>
        </p:blipFill>
        <p:spPr>
          <a:xfrm>
            <a:off x="2163600" y="1036800"/>
            <a:ext cx="7772400" cy="5731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324</TotalTime>
  <Application>LibreOffice/6.0.7.3$Linux_X86_64 LibreOffice_project/00m0$Build-3</Application>
  <Words>1107</Words>
  <Paragraphs>85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2019-05-01T20:05:07Z</dcterms:created>
  <dc:creator>USUARIO</dc:creator>
  <dc:description/>
  <dc:language>es-AR</dc:language>
  <cp:lastModifiedBy/>
  <dcterms:modified xsi:type="dcterms:W3CDTF">2019-05-08T18:21:36Z</dcterms:modified>
  <cp:revision>53</cp:revision>
  <dc:subject/>
  <dc:title>Paso a paso armaremos un monitor de temperatura y humedad.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Panorámica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58</vt:i4>
  </property>
</Properties>
</file>